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4" r:id="rId2"/>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38D0"/>
    <a:srgbClr val="FFFFFF"/>
    <a:srgbClr val="8BF2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4" autoAdjust="0"/>
    <p:restoredTop sz="86387" autoAdjust="0"/>
  </p:normalViewPr>
  <p:slideViewPr>
    <p:cSldViewPr snapToGrid="0">
      <p:cViewPr varScale="1">
        <p:scale>
          <a:sx n="78" d="100"/>
          <a:sy n="78" d="100"/>
        </p:scale>
        <p:origin x="3066" y="1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9FD069C-40D8-4ADE-8480-2A23DCEA2FBF}" type="datetimeFigureOut">
              <a:rPr kumimoji="1" lang="ja-JP" altLang="en-US" smtClean="0"/>
              <a:t>2018/10/26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938953-D7BF-4B1C-85EF-85F5053AF988}" type="slidenum">
              <a:rPr kumimoji="1" lang="ja-JP" altLang="en-US" smtClean="0"/>
              <a:t>‹#›</a:t>
            </a:fld>
            <a:endParaRPr kumimoji="1" lang="ja-JP" altLang="en-US"/>
          </a:p>
        </p:txBody>
      </p:sp>
    </p:spTree>
    <p:extLst>
      <p:ext uri="{BB962C8B-B14F-4D97-AF65-F5344CB8AC3E}">
        <p14:creationId xmlns:p14="http://schemas.microsoft.com/office/powerpoint/2010/main" val="2869144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9FD069C-40D8-4ADE-8480-2A23DCEA2FBF}" type="datetimeFigureOut">
              <a:rPr kumimoji="1" lang="ja-JP" altLang="en-US" smtClean="0"/>
              <a:t>2018/10/26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938953-D7BF-4B1C-85EF-85F5053AF988}" type="slidenum">
              <a:rPr kumimoji="1" lang="ja-JP" altLang="en-US" smtClean="0"/>
              <a:t>‹#›</a:t>
            </a:fld>
            <a:endParaRPr kumimoji="1" lang="ja-JP" altLang="en-US"/>
          </a:p>
        </p:txBody>
      </p:sp>
    </p:spTree>
    <p:extLst>
      <p:ext uri="{BB962C8B-B14F-4D97-AF65-F5344CB8AC3E}">
        <p14:creationId xmlns:p14="http://schemas.microsoft.com/office/powerpoint/2010/main" val="112804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9FD069C-40D8-4ADE-8480-2A23DCEA2FBF}" type="datetimeFigureOut">
              <a:rPr kumimoji="1" lang="ja-JP" altLang="en-US" smtClean="0"/>
              <a:t>2018/10/26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938953-D7BF-4B1C-85EF-85F5053AF988}" type="slidenum">
              <a:rPr kumimoji="1" lang="ja-JP" altLang="en-US" smtClean="0"/>
              <a:t>‹#›</a:t>
            </a:fld>
            <a:endParaRPr kumimoji="1" lang="ja-JP" altLang="en-US"/>
          </a:p>
        </p:txBody>
      </p:sp>
    </p:spTree>
    <p:extLst>
      <p:ext uri="{BB962C8B-B14F-4D97-AF65-F5344CB8AC3E}">
        <p14:creationId xmlns:p14="http://schemas.microsoft.com/office/powerpoint/2010/main" val="299668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9FD069C-40D8-4ADE-8480-2A23DCEA2FBF}" type="datetimeFigureOut">
              <a:rPr kumimoji="1" lang="ja-JP" altLang="en-US" smtClean="0"/>
              <a:t>2018/10/26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938953-D7BF-4B1C-85EF-85F5053AF988}" type="slidenum">
              <a:rPr kumimoji="1" lang="ja-JP" altLang="en-US" smtClean="0"/>
              <a:t>‹#›</a:t>
            </a:fld>
            <a:endParaRPr kumimoji="1" lang="ja-JP" altLang="en-US"/>
          </a:p>
        </p:txBody>
      </p:sp>
    </p:spTree>
    <p:extLst>
      <p:ext uri="{BB962C8B-B14F-4D97-AF65-F5344CB8AC3E}">
        <p14:creationId xmlns:p14="http://schemas.microsoft.com/office/powerpoint/2010/main" val="1760945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9FD069C-40D8-4ADE-8480-2A23DCEA2FBF}" type="datetimeFigureOut">
              <a:rPr kumimoji="1" lang="ja-JP" altLang="en-US" smtClean="0"/>
              <a:t>2018/10/26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938953-D7BF-4B1C-85EF-85F5053AF988}" type="slidenum">
              <a:rPr kumimoji="1" lang="ja-JP" altLang="en-US" smtClean="0"/>
              <a:t>‹#›</a:t>
            </a:fld>
            <a:endParaRPr kumimoji="1" lang="ja-JP" altLang="en-US"/>
          </a:p>
        </p:txBody>
      </p:sp>
    </p:spTree>
    <p:extLst>
      <p:ext uri="{BB962C8B-B14F-4D97-AF65-F5344CB8AC3E}">
        <p14:creationId xmlns:p14="http://schemas.microsoft.com/office/powerpoint/2010/main" val="371642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9FD069C-40D8-4ADE-8480-2A23DCEA2FBF}" type="datetimeFigureOut">
              <a:rPr kumimoji="1" lang="ja-JP" altLang="en-US" smtClean="0"/>
              <a:t>2018/10/26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938953-D7BF-4B1C-85EF-85F5053AF988}" type="slidenum">
              <a:rPr kumimoji="1" lang="ja-JP" altLang="en-US" smtClean="0"/>
              <a:t>‹#›</a:t>
            </a:fld>
            <a:endParaRPr kumimoji="1" lang="ja-JP" altLang="en-US"/>
          </a:p>
        </p:txBody>
      </p:sp>
    </p:spTree>
    <p:extLst>
      <p:ext uri="{BB962C8B-B14F-4D97-AF65-F5344CB8AC3E}">
        <p14:creationId xmlns:p14="http://schemas.microsoft.com/office/powerpoint/2010/main" val="1800433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9FD069C-40D8-4ADE-8480-2A23DCEA2FBF}" type="datetimeFigureOut">
              <a:rPr kumimoji="1" lang="ja-JP" altLang="en-US" smtClean="0"/>
              <a:t>2018/10/26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5938953-D7BF-4B1C-85EF-85F5053AF988}" type="slidenum">
              <a:rPr kumimoji="1" lang="ja-JP" altLang="en-US" smtClean="0"/>
              <a:t>‹#›</a:t>
            </a:fld>
            <a:endParaRPr kumimoji="1" lang="ja-JP" altLang="en-US"/>
          </a:p>
        </p:txBody>
      </p:sp>
    </p:spTree>
    <p:extLst>
      <p:ext uri="{BB962C8B-B14F-4D97-AF65-F5344CB8AC3E}">
        <p14:creationId xmlns:p14="http://schemas.microsoft.com/office/powerpoint/2010/main" val="34925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9FD069C-40D8-4ADE-8480-2A23DCEA2FBF}" type="datetimeFigureOut">
              <a:rPr kumimoji="1" lang="ja-JP" altLang="en-US" smtClean="0"/>
              <a:t>2018/10/26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5938953-D7BF-4B1C-85EF-85F5053AF988}" type="slidenum">
              <a:rPr kumimoji="1" lang="ja-JP" altLang="en-US" smtClean="0"/>
              <a:t>‹#›</a:t>
            </a:fld>
            <a:endParaRPr kumimoji="1" lang="ja-JP" altLang="en-US"/>
          </a:p>
        </p:txBody>
      </p:sp>
    </p:spTree>
    <p:extLst>
      <p:ext uri="{BB962C8B-B14F-4D97-AF65-F5344CB8AC3E}">
        <p14:creationId xmlns:p14="http://schemas.microsoft.com/office/powerpoint/2010/main" val="1579300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D069C-40D8-4ADE-8480-2A23DCEA2FBF}" type="datetimeFigureOut">
              <a:rPr kumimoji="1" lang="ja-JP" altLang="en-US" smtClean="0"/>
              <a:t>2018/10/26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5938953-D7BF-4B1C-85EF-85F5053AF988}" type="slidenum">
              <a:rPr kumimoji="1" lang="ja-JP" altLang="en-US" smtClean="0"/>
              <a:t>‹#›</a:t>
            </a:fld>
            <a:endParaRPr kumimoji="1" lang="ja-JP" altLang="en-US"/>
          </a:p>
        </p:txBody>
      </p:sp>
    </p:spTree>
    <p:extLst>
      <p:ext uri="{BB962C8B-B14F-4D97-AF65-F5344CB8AC3E}">
        <p14:creationId xmlns:p14="http://schemas.microsoft.com/office/powerpoint/2010/main" val="2689307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9FD069C-40D8-4ADE-8480-2A23DCEA2FBF}" type="datetimeFigureOut">
              <a:rPr kumimoji="1" lang="ja-JP" altLang="en-US" smtClean="0"/>
              <a:t>2018/10/26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938953-D7BF-4B1C-85EF-85F5053AF988}" type="slidenum">
              <a:rPr kumimoji="1" lang="ja-JP" altLang="en-US" smtClean="0"/>
              <a:t>‹#›</a:t>
            </a:fld>
            <a:endParaRPr kumimoji="1" lang="ja-JP" altLang="en-US"/>
          </a:p>
        </p:txBody>
      </p:sp>
    </p:spTree>
    <p:extLst>
      <p:ext uri="{BB962C8B-B14F-4D97-AF65-F5344CB8AC3E}">
        <p14:creationId xmlns:p14="http://schemas.microsoft.com/office/powerpoint/2010/main" val="1440373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9FD069C-40D8-4ADE-8480-2A23DCEA2FBF}" type="datetimeFigureOut">
              <a:rPr kumimoji="1" lang="ja-JP" altLang="en-US" smtClean="0"/>
              <a:t>2018/10/26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938953-D7BF-4B1C-85EF-85F5053AF988}" type="slidenum">
              <a:rPr kumimoji="1" lang="ja-JP" altLang="en-US" smtClean="0"/>
              <a:t>‹#›</a:t>
            </a:fld>
            <a:endParaRPr kumimoji="1" lang="ja-JP" altLang="en-US"/>
          </a:p>
        </p:txBody>
      </p:sp>
    </p:spTree>
    <p:extLst>
      <p:ext uri="{BB962C8B-B14F-4D97-AF65-F5344CB8AC3E}">
        <p14:creationId xmlns:p14="http://schemas.microsoft.com/office/powerpoint/2010/main" val="3367158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9FD069C-40D8-4ADE-8480-2A23DCEA2FBF}" type="datetimeFigureOut">
              <a:rPr kumimoji="1" lang="ja-JP" altLang="en-US" smtClean="0"/>
              <a:t>2018/10/26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5938953-D7BF-4B1C-85EF-85F5053AF988}" type="slidenum">
              <a:rPr kumimoji="1" lang="ja-JP" altLang="en-US" smtClean="0"/>
              <a:t>‹#›</a:t>
            </a:fld>
            <a:endParaRPr kumimoji="1" lang="ja-JP" altLang="en-US"/>
          </a:p>
        </p:txBody>
      </p:sp>
    </p:spTree>
    <p:extLst>
      <p:ext uri="{BB962C8B-B14F-4D97-AF65-F5344CB8AC3E}">
        <p14:creationId xmlns:p14="http://schemas.microsoft.com/office/powerpoint/2010/main" val="39376028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79855" y="458388"/>
            <a:ext cx="1920080" cy="1561041"/>
          </a:xfrm>
          <a:prstGeom prst="rect">
            <a:avLst/>
          </a:prstGeom>
        </p:spPr>
      </p:pic>
      <p:graphicFrame>
        <p:nvGraphicFramePr>
          <p:cNvPr id="5" name="表 4"/>
          <p:cNvGraphicFramePr>
            <a:graphicFrameLocks noGrp="1"/>
          </p:cNvGraphicFramePr>
          <p:nvPr>
            <p:extLst>
              <p:ext uri="{D42A27DB-BD31-4B8C-83A1-F6EECF244321}">
                <p14:modId xmlns:p14="http://schemas.microsoft.com/office/powerpoint/2010/main" val="1068767501"/>
              </p:ext>
            </p:extLst>
          </p:nvPr>
        </p:nvGraphicFramePr>
        <p:xfrm>
          <a:off x="108000" y="756000"/>
          <a:ext cx="4531928" cy="8903528"/>
        </p:xfrm>
        <a:graphic>
          <a:graphicData uri="http://schemas.openxmlformats.org/drawingml/2006/table">
            <a:tbl>
              <a:tblPr>
                <a:effectLst/>
                <a:tableStyleId>{5C22544A-7EE6-4342-B048-85BDC9FD1C3A}</a:tableStyleId>
              </a:tblPr>
              <a:tblGrid>
                <a:gridCol w="471082"/>
                <a:gridCol w="471082"/>
                <a:gridCol w="471082"/>
                <a:gridCol w="471082"/>
                <a:gridCol w="471082"/>
                <a:gridCol w="471082"/>
                <a:gridCol w="471082"/>
                <a:gridCol w="471082"/>
                <a:gridCol w="763272"/>
              </a:tblGrid>
              <a:tr h="281604">
                <a:tc>
                  <a:txBody>
                    <a:bodyPr/>
                    <a:lstStyle/>
                    <a:p>
                      <a:pPr algn="ctr" fontAlgn="ctr"/>
                      <a:r>
                        <a:rPr lang="ja-JP" altLang="en-US" sz="1400" b="1" i="0" u="none" strike="noStrike" dirty="0" smtClean="0">
                          <a:solidFill>
                            <a:schemeClr val="tx1"/>
                          </a:solidFill>
                          <a:effectLst/>
                          <a:latin typeface="+mn-ea"/>
                          <a:ea typeface="+mn-ea"/>
                        </a:rPr>
                        <a:t>８</a:t>
                      </a:r>
                      <a:endParaRPr lang="en-US" altLang="ja-JP" sz="1400" b="1" i="0" u="none" strike="noStrike" dirty="0">
                        <a:solidFill>
                          <a:schemeClr val="tx1"/>
                        </a:solidFill>
                        <a:effectLst/>
                        <a:latin typeface="+mn-ea"/>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ja-JP" sz="1400" b="1" u="none" strike="noStrike" dirty="0">
                          <a:solidFill>
                            <a:schemeClr val="bg1">
                              <a:lumMod val="95000"/>
                            </a:schemeClr>
                          </a:solidFill>
                          <a:effectLst/>
                          <a:latin typeface="+mn-ea"/>
                          <a:ea typeface="+mn-ea"/>
                        </a:rPr>
                        <a:t>7</a:t>
                      </a:r>
                      <a:endParaRPr lang="en-US" altLang="ja-JP" sz="1400" b="1" i="0" u="none" strike="noStrike" dirty="0">
                        <a:solidFill>
                          <a:schemeClr val="bg1">
                            <a:lumMod val="95000"/>
                          </a:schemeClr>
                        </a:solidFill>
                        <a:effectLst/>
                        <a:latin typeface="+mn-ea"/>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altLang="ja-JP" sz="1400" dirty="0" smtClean="0">
                          <a:solidFill>
                            <a:schemeClr val="bg1"/>
                          </a:solidFill>
                        </a:rPr>
                        <a:t>6</a:t>
                      </a:r>
                      <a:endParaRPr lang="ja-JP" altLang="en-US" sz="1400" dirty="0">
                        <a:solidFill>
                          <a:schemeClr val="bg1"/>
                        </a:solidFill>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en-US" altLang="ja-JP" sz="1400" b="1" u="none" strike="noStrike" dirty="0">
                          <a:solidFill>
                            <a:schemeClr val="bg1"/>
                          </a:solidFill>
                          <a:effectLst/>
                          <a:latin typeface="+mn-ea"/>
                          <a:ea typeface="+mn-ea"/>
                        </a:rPr>
                        <a:t>5</a:t>
                      </a:r>
                      <a:endParaRPr lang="en-US" altLang="ja-JP" sz="1400" b="1" i="0" u="none" strike="noStrike" dirty="0">
                        <a:solidFill>
                          <a:schemeClr val="bg1"/>
                        </a:solidFill>
                        <a:effectLst/>
                        <a:latin typeface="+mn-ea"/>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en-US" altLang="ja-JP" sz="1400" b="1" u="none" strike="noStrike" dirty="0">
                          <a:solidFill>
                            <a:schemeClr val="bg1">
                              <a:lumMod val="95000"/>
                            </a:schemeClr>
                          </a:solidFill>
                          <a:effectLst/>
                          <a:latin typeface="+mn-ea"/>
                          <a:ea typeface="+mn-ea"/>
                        </a:rPr>
                        <a:t>4</a:t>
                      </a:r>
                      <a:endParaRPr lang="en-US" altLang="ja-JP" sz="1400" b="1" i="0" u="none" strike="noStrike" dirty="0">
                        <a:solidFill>
                          <a:schemeClr val="bg1">
                            <a:lumMod val="95000"/>
                          </a:schemeClr>
                        </a:solidFill>
                        <a:effectLst/>
                        <a:latin typeface="+mn-ea"/>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en-US" altLang="ja-JP" sz="1400" b="1" u="none" strike="noStrike" dirty="0">
                          <a:solidFill>
                            <a:schemeClr val="bg1">
                              <a:lumMod val="95000"/>
                            </a:schemeClr>
                          </a:solidFill>
                          <a:effectLst/>
                          <a:latin typeface="+mn-ea"/>
                          <a:ea typeface="+mn-ea"/>
                        </a:rPr>
                        <a:t>3</a:t>
                      </a:r>
                      <a:endParaRPr lang="en-US" altLang="ja-JP" sz="1400" b="1" i="0" u="none" strike="noStrike" dirty="0">
                        <a:solidFill>
                          <a:schemeClr val="bg1">
                            <a:lumMod val="95000"/>
                          </a:schemeClr>
                        </a:solidFill>
                        <a:effectLst/>
                        <a:latin typeface="+mn-ea"/>
                        <a:ea typeface="+mn-ea"/>
                      </a:endParaRPr>
                    </a:p>
                  </a:txBody>
                  <a:tcPr marL="4028" marR="4028" marT="4028"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1400" b="1" u="none" strike="noStrike" dirty="0">
                          <a:solidFill>
                            <a:schemeClr val="bg1">
                              <a:lumMod val="95000"/>
                            </a:schemeClr>
                          </a:solidFill>
                          <a:effectLst/>
                          <a:latin typeface="+mn-ea"/>
                          <a:ea typeface="+mn-ea"/>
                        </a:rPr>
                        <a:t>2</a:t>
                      </a:r>
                      <a:endParaRPr lang="en-US" altLang="ja-JP" sz="1400" b="1" i="0" u="none" strike="noStrike" dirty="0">
                        <a:solidFill>
                          <a:schemeClr val="bg1">
                            <a:lumMod val="95000"/>
                          </a:schemeClr>
                        </a:solidFill>
                        <a:effectLst/>
                        <a:latin typeface="+mn-ea"/>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1400" b="1" u="none" strike="noStrike" dirty="0">
                          <a:effectLst/>
                          <a:latin typeface="+mn-ea"/>
                          <a:ea typeface="+mn-ea"/>
                        </a:rPr>
                        <a:t>1</a:t>
                      </a:r>
                      <a:endParaRPr lang="en-US" altLang="ja-JP" sz="1400" b="1" i="0" u="none" strike="noStrike" dirty="0">
                        <a:solidFill>
                          <a:srgbClr val="000000"/>
                        </a:solidFill>
                        <a:effectLst/>
                        <a:latin typeface="+mn-ea"/>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ja-JP" altLang="en-US" sz="1800" u="none" strike="noStrike" dirty="0" smtClean="0">
                          <a:effectLst/>
                          <a:latin typeface="HGP創英角ｺﾞｼｯｸUB" panose="020B0900000000000000" pitchFamily="50" charset="-128"/>
                          <a:ea typeface="HGP創英角ｺﾞｼｯｸUB" panose="020B0900000000000000" pitchFamily="50" charset="-128"/>
                        </a:rPr>
                        <a:t>第２４回</a:t>
                      </a:r>
                      <a:endParaRPr lang="en-US" altLang="ja-JP" sz="1800" u="none" strike="noStrike" dirty="0" smtClean="0">
                        <a:effectLst/>
                        <a:latin typeface="HGP創英角ｺﾞｼｯｸUB" panose="020B0900000000000000" pitchFamily="50" charset="-128"/>
                        <a:ea typeface="HGP創英角ｺﾞｼｯｸUB" panose="020B0900000000000000" pitchFamily="50" charset="-128"/>
                      </a:endParaRPr>
                    </a:p>
                    <a:p>
                      <a:pPr algn="ctr" fontAlgn="ctr"/>
                      <a:r>
                        <a:rPr lang="ja-JP" altLang="en-US" sz="1800" u="none" strike="noStrike" dirty="0" smtClean="0">
                          <a:effectLst/>
                          <a:latin typeface="HGP創英角ｺﾞｼｯｸUB" panose="020B0900000000000000" pitchFamily="50" charset="-128"/>
                          <a:ea typeface="HGP創英角ｺﾞｼｯｸUB" panose="020B0900000000000000" pitchFamily="50" charset="-128"/>
                        </a:rPr>
                        <a:t>パチンコ</a:t>
                      </a:r>
                      <a:r>
                        <a:rPr lang="ja-JP" altLang="en-US" sz="1800" u="none" strike="noStrike" dirty="0">
                          <a:effectLst/>
                        </a:rPr>
                        <a:t>　</a:t>
                      </a:r>
                      <a:endParaRPr lang="ja-JP" altLang="en-US" sz="1800" b="0" i="0" u="none" strike="noStrike" dirty="0">
                        <a:solidFill>
                          <a:srgbClr val="000000"/>
                        </a:solidFill>
                        <a:effectLst/>
                        <a:latin typeface="HGP創英角ﾎﾟｯﾌﾟ体" panose="040B0A00000000000000" pitchFamily="50" charset="-128"/>
                        <a:ea typeface="HGP創英角ﾎﾟｯﾌﾟ体" panose="040B0A00000000000000" pitchFamily="50" charset="-128"/>
                      </a:endParaRPr>
                    </a:p>
                  </a:txBody>
                  <a:tcPr marL="4028" marR="4028" marT="4028" marB="0"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2824">
                <a:tc>
                  <a:txBody>
                    <a:bodyPr/>
                    <a:lstStyle/>
                    <a:p>
                      <a:pPr algn="l" fontAlgn="ctr"/>
                      <a:endParaRPr kumimoji="1" lang="en-US" altLang="ja-JP" sz="14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endParaRPr>
                    </a:p>
                    <a:p>
                      <a:pPr algn="l" fontAlgn="ctr"/>
                      <a:r>
                        <a:rPr kumimoji="1" lang="ja-JP" altLang="en-US" sz="14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rPr>
                        <a:t>ＣＲ信長の野望</a:t>
                      </a:r>
                      <a:endParaRPr kumimoji="1" lang="en-US" altLang="ja-JP" sz="14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endParaRPr>
                    </a:p>
                    <a:p>
                      <a:pPr algn="l" fontAlgn="ctr"/>
                      <a:r>
                        <a:rPr kumimoji="1" lang="ja-JP" altLang="en-US" sz="14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rPr>
                        <a:t>　　　　　～創造～</a:t>
                      </a:r>
                      <a:endParaRPr lang="en-US" altLang="ja-JP" sz="1200" b="1" i="0" u="none" strike="noStrike" dirty="0" smtClean="0">
                        <a:solidFill>
                          <a:srgbClr val="000000"/>
                        </a:solidFill>
                        <a:effectLst/>
                        <a:latin typeface="HG創英角ｺﾞｼｯｸUB" panose="020B0909000000000000" pitchFamily="49" charset="-128"/>
                        <a:ea typeface="HG創英角ｺﾞｼｯｸUB" panose="020B0909000000000000" pitchFamily="49" charset="-128"/>
                      </a:endParaRPr>
                    </a:p>
                    <a:p>
                      <a:pPr algn="l" fontAlgn="ctr"/>
                      <a:endPar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endParaRPr kumimoji="1" lang="en-US" altLang="ja-JP" sz="14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8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rPr>
                        <a:t>ＣＲ鬼浜</a:t>
                      </a:r>
                      <a:endParaRPr lang="en-US" altLang="ja-JP" sz="1800" b="1" i="0" u="none" strike="noStrike" dirty="0" smtClean="0">
                        <a:solidFill>
                          <a:srgbClr val="000000"/>
                        </a:solidFill>
                        <a:effectLst/>
                        <a:latin typeface="HG創英角ｺﾞｼｯｸUB" panose="020B0909000000000000" pitchFamily="49" charset="-128"/>
                        <a:ea typeface="HG創英角ｺﾞｼｯｸUB" panose="020B0909000000000000" pitchFamily="49" charset="-128"/>
                      </a:endParaRPr>
                    </a:p>
                    <a:p>
                      <a:pPr algn="l" fontAlgn="ctr"/>
                      <a:endParaRPr lang="en-US" altLang="ja-JP" sz="14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rPr>
                        <a:t>ＣＲストライク　</a:t>
                      </a:r>
                      <a:endParaRPr kumimoji="1" lang="en-US" altLang="ja-JP" sz="12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rPr>
                        <a:t>　　　　　ウィッチーズ</a:t>
                      </a:r>
                      <a:endParaRPr lang="en-US" altLang="ja-JP" sz="1000" b="1" i="0" u="none" strike="noStrike" dirty="0" smtClean="0">
                        <a:solidFill>
                          <a:srgbClr val="000000"/>
                        </a:solidFill>
                        <a:effectLst/>
                        <a:latin typeface="HG創英角ｺﾞｼｯｸUB" panose="020B0909000000000000" pitchFamily="49" charset="-128"/>
                        <a:ea typeface="HG創英角ｺﾞｼｯｸUB" panose="020B0909000000000000" pitchFamily="49" charset="-128"/>
                      </a:endParaRPr>
                    </a:p>
                    <a:p>
                      <a:endParaRPr lang="ja-JP" altLang="en-US" b="1" dirty="0"/>
                    </a:p>
                  </a:txBody>
                  <a:tcPr marL="4028" marR="4028" marT="4028"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endParaRPr kumimoji="1" lang="en-US" altLang="ja-JP" sz="14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4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rPr>
                        <a:t>ＣＲシャカリーナＶＶ</a:t>
                      </a:r>
                      <a:endParaRPr lang="ja-JP" altLang="en-US" sz="1400" b="1" i="0" u="none" strike="noStrike" dirty="0" smtClean="0">
                        <a:solidFill>
                          <a:srgbClr val="000000"/>
                        </a:solidFill>
                        <a:effectLst/>
                        <a:latin typeface="ＭＳ Ｐゴシック" panose="020B0600070205080204" pitchFamily="50" charset="-128"/>
                        <a:ea typeface="+mn-ea"/>
                      </a:endParaRPr>
                    </a:p>
                    <a:p>
                      <a:pPr algn="l" fontAlgn="ctr"/>
                      <a:endParaRPr lang="en-US" altLang="ja-JP" sz="14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kumimoji="1" lang="en-US" altLang="ja-JP" sz="14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endParaRPr>
                    </a:p>
                    <a:p>
                      <a:pPr algn="l" fontAlgn="ctr"/>
                      <a:r>
                        <a:rPr kumimoji="1" lang="ja-JP" altLang="en-US" sz="14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rPr>
                        <a:t>ＣＲドラム</a:t>
                      </a:r>
                      <a:endParaRPr kumimoji="1" lang="en-US" altLang="ja-JP" sz="14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endParaRPr>
                    </a:p>
                    <a:p>
                      <a:pPr algn="l" fontAlgn="ctr"/>
                      <a:r>
                        <a:rPr kumimoji="1" lang="ja-JP" altLang="en-US" sz="14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rPr>
                        <a:t>　　　　ゴルゴ１３</a:t>
                      </a:r>
                      <a:endParaRPr lang="en-US" altLang="ja-JP" sz="1400" b="1" i="0" u="none" strike="noStrike" dirty="0" smtClean="0">
                        <a:solidFill>
                          <a:srgbClr val="000000"/>
                        </a:solidFill>
                        <a:effectLst/>
                        <a:latin typeface="HG創英角ｺﾞｼｯｸUB" panose="020B0909000000000000" pitchFamily="49" charset="-128"/>
                        <a:ea typeface="HG創英角ｺﾞｼｯｸUB" panose="020B0909000000000000" pitchFamily="49" charset="-128"/>
                      </a:endParaRPr>
                    </a:p>
                    <a:p>
                      <a:pPr algn="l" fontAlgn="ctr"/>
                      <a:endParaRPr lang="ja-JP" altLang="en-US" sz="13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endParaRPr kumimoji="1" lang="en-US" altLang="ja-JP" sz="14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4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rPr>
                        <a:t>ＣＲＡ偽物語</a:t>
                      </a:r>
                      <a:endParaRPr lang="en-US" altLang="ja-JP" sz="1400" b="1" i="0" u="none" strike="noStrike" dirty="0" smtClean="0">
                        <a:solidFill>
                          <a:srgbClr val="000000"/>
                        </a:solidFill>
                        <a:effectLst/>
                        <a:latin typeface="ＭＳ Ｐゴシック" panose="020B0600070205080204" pitchFamily="50" charset="-128"/>
                        <a:ea typeface="+mn-ea"/>
                      </a:endParaRPr>
                    </a:p>
                    <a:p>
                      <a:pPr algn="l" fontAlgn="ctr"/>
                      <a:endPar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en-US" altLang="ja-JP" sz="1200" b="1" i="0" u="none" strike="noStrike" dirty="0" smtClean="0">
                        <a:solidFill>
                          <a:schemeClr val="dk1"/>
                        </a:solidFill>
                        <a:effectLst/>
                        <a:latin typeface="HG創英角ｺﾞｼｯｸUB" panose="020B0909000000000000" pitchFamily="49" charset="-128"/>
                        <a:ea typeface="HG創英角ｺﾞｼｯｸUB" panose="020B0909000000000000" pitchFamily="49" charset="-128"/>
                      </a:endParaRPr>
                    </a:p>
                    <a:p>
                      <a:pPr algn="l" fontAlgn="ctr"/>
                      <a:r>
                        <a:rPr lang="ja-JP" altLang="en-US" sz="1200" b="1" i="0" u="none" strike="noStrike" dirty="0" smtClean="0">
                          <a:solidFill>
                            <a:schemeClr val="dk1"/>
                          </a:solidFill>
                          <a:effectLst/>
                          <a:latin typeface="HG創英角ｺﾞｼｯｸUB" panose="020B0909000000000000" pitchFamily="49" charset="-128"/>
                          <a:ea typeface="HG創英角ｺﾞｼｯｸUB" panose="020B0909000000000000" pitchFamily="49" charset="-128"/>
                        </a:rPr>
                        <a:t>ＣＲ</a:t>
                      </a:r>
                      <a:r>
                        <a:rPr kumimoji="1" lang="ja-JP" altLang="en-US" sz="1200" b="1" i="0" kern="1200" dirty="0" err="1" smtClean="0">
                          <a:solidFill>
                            <a:schemeClr val="dk1"/>
                          </a:solidFill>
                          <a:effectLst/>
                          <a:latin typeface="HG創英角ｺﾞｼｯｸUB" panose="020B0909000000000000" pitchFamily="49" charset="-128"/>
                          <a:ea typeface="HG創英角ｺﾞｼｯｸUB" panose="020B0909000000000000" pitchFamily="49" charset="-128"/>
                          <a:cs typeface="+mn-cs"/>
                        </a:rPr>
                        <a:t>おそ</a:t>
                      </a:r>
                      <a:r>
                        <a:rPr kumimoji="1" lang="ja-JP" altLang="en-US" sz="12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rPr>
                        <a:t>松さん</a:t>
                      </a:r>
                      <a:endParaRPr kumimoji="1" lang="en-US" altLang="ja-JP" sz="12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endParaRPr>
                    </a:p>
                    <a:p>
                      <a:pPr algn="l" fontAlgn="ctr"/>
                      <a:r>
                        <a:rPr kumimoji="1" lang="ja-JP" altLang="en-US" sz="12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rPr>
                        <a:t>　～</a:t>
                      </a:r>
                      <a:r>
                        <a:rPr kumimoji="1" lang="ja-JP" altLang="en-US" sz="1200" b="1" i="0" kern="1200" dirty="0" err="1" smtClean="0">
                          <a:solidFill>
                            <a:schemeClr val="dk1"/>
                          </a:solidFill>
                          <a:effectLst/>
                          <a:latin typeface="HG創英角ｺﾞｼｯｸUB" panose="020B0909000000000000" pitchFamily="49" charset="-128"/>
                          <a:ea typeface="HG創英角ｺﾞｼｯｸUB" panose="020B0909000000000000" pitchFamily="49" charset="-128"/>
                          <a:cs typeface="+mn-cs"/>
                        </a:rPr>
                        <a:t>はじまりはじまり</a:t>
                      </a:r>
                      <a:r>
                        <a:rPr kumimoji="1" lang="ja-JP" altLang="en-US" sz="12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rPr>
                        <a:t>～</a:t>
                      </a:r>
                      <a:endParaRPr lang="en-US" altLang="ja-JP" sz="1200" b="1" i="0" u="none" strike="noStrike" dirty="0" smtClean="0">
                        <a:solidFill>
                          <a:schemeClr val="dk1"/>
                        </a:solidFill>
                        <a:effectLst/>
                        <a:latin typeface="HG創英角ｺﾞｼｯｸUB" panose="020B0909000000000000" pitchFamily="49" charset="-128"/>
                        <a:ea typeface="HG創英角ｺﾞｼｯｸUB" panose="020B0909000000000000" pitchFamily="49" charset="-128"/>
                      </a:endParaRPr>
                    </a:p>
                    <a:p>
                      <a:pPr algn="l" fontAlgn="ctr"/>
                      <a:endParaRPr lang="en-US" altLang="ja-JP" sz="1300" b="1" i="0" u="none" strike="noStrike" dirty="0" smtClean="0">
                        <a:solidFill>
                          <a:schemeClr val="dk1"/>
                        </a:solidFill>
                        <a:effectLst/>
                        <a:latin typeface="+mn-lt"/>
                        <a:ea typeface="+mn-ea"/>
                      </a:endParaRPr>
                    </a:p>
                  </a:txBody>
                  <a:tcPr marL="4028" marR="4028" marT="4028"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en-US" altLang="ja-JP" sz="1400" b="1" i="0" u="none" strike="noStrike" dirty="0" smtClean="0">
                        <a:solidFill>
                          <a:schemeClr val="dk1"/>
                        </a:solidFill>
                        <a:effectLst/>
                        <a:latin typeface="HG創英角ｺﾞｼｯｸUB" panose="020B0909000000000000" pitchFamily="49" charset="-128"/>
                        <a:ea typeface="HG創英角ｺﾞｼｯｸUB" panose="020B0909000000000000" pitchFamily="49" charset="-128"/>
                      </a:endParaRPr>
                    </a:p>
                    <a:p>
                      <a:pPr algn="l" fontAlgn="ctr"/>
                      <a:r>
                        <a:rPr lang="ja-JP" altLang="en-US" sz="1400" b="1" i="0" u="none" strike="noStrike" dirty="0" smtClean="0">
                          <a:solidFill>
                            <a:schemeClr val="dk1"/>
                          </a:solidFill>
                          <a:effectLst/>
                          <a:latin typeface="HG創英角ｺﾞｼｯｸUB" panose="020B0909000000000000" pitchFamily="49" charset="-128"/>
                          <a:ea typeface="HG創英角ｺﾞｼｯｸUB" panose="020B0909000000000000" pitchFamily="49" charset="-128"/>
                        </a:rPr>
                        <a:t>ＣＲ</a:t>
                      </a:r>
                      <a:r>
                        <a:rPr kumimoji="1" lang="ja-JP" altLang="en-US" sz="14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rPr>
                        <a:t>巨人の星２</a:t>
                      </a:r>
                      <a:endParaRPr kumimoji="1" lang="en-US" altLang="ja-JP" sz="14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endParaRPr>
                    </a:p>
                    <a:p>
                      <a:pPr algn="l" fontAlgn="ctr"/>
                      <a:r>
                        <a:rPr kumimoji="1" lang="ja-JP" altLang="en-US" sz="1400" b="1" i="0" kern="1200" dirty="0" smtClean="0">
                          <a:solidFill>
                            <a:schemeClr val="dk1"/>
                          </a:solidFill>
                          <a:effectLst/>
                          <a:latin typeface="HG創英角ｺﾞｼｯｸUB" panose="020B0909000000000000" pitchFamily="49" charset="-128"/>
                          <a:ea typeface="HG創英角ｺﾞｼｯｸUB" panose="020B0909000000000000" pitchFamily="49" charset="-128"/>
                          <a:cs typeface="+mn-cs"/>
                        </a:rPr>
                        <a:t>　　～栄光の軌跡～</a:t>
                      </a:r>
                      <a:endParaRPr lang="en-US" altLang="ja-JP" sz="1400" b="1" i="0" u="none" strike="noStrike" dirty="0" smtClean="0">
                        <a:solidFill>
                          <a:srgbClr val="000000"/>
                        </a:solidFill>
                        <a:effectLst/>
                        <a:latin typeface="HG創英角ｺﾞｼｯｸUB" panose="020B0909000000000000" pitchFamily="49" charset="-128"/>
                        <a:ea typeface="HG創英角ｺﾞｼｯｸUB" panose="020B0909000000000000" pitchFamily="49" charset="-128"/>
                      </a:endParaRPr>
                    </a:p>
                    <a:p>
                      <a:pPr algn="l" fontAlgn="ctr"/>
                      <a:endPar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vMerge="1">
                  <a:txBody>
                    <a:bodyPr/>
                    <a:lstStyle/>
                    <a:p>
                      <a:endParaRPr kumimoji="1" lang="ja-JP" altLang="en-US"/>
                    </a:p>
                  </a:txBody>
                  <a:tcPr/>
                </a:tc>
              </a:tr>
              <a:tr h="303620">
                <a:tc>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effectLst/>
                        <a:latin typeface="ＭＳ Ｐゴシック" panose="020B0600070205080204" pitchFamily="50" charset="-128"/>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effectLst/>
                        <a:latin typeface="ＭＳ Ｐゴシック" panose="020B0600070205080204" pitchFamily="50" charset="-128"/>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panose="020B0600070205080204" pitchFamily="50" charset="-128"/>
                          <a:ea typeface="+mn-ea"/>
                        </a:rPr>
                        <a:t>東北　前田</a:t>
                      </a:r>
                      <a:endParaRPr lang="en-US" altLang="ja-JP" sz="900" b="0" i="0" u="none" strike="noStrike" dirty="0" smtClean="0">
                        <a:solidFill>
                          <a:srgbClr val="000000"/>
                        </a:solidFill>
                        <a:effectLst/>
                        <a:latin typeface="ＭＳ Ｐゴシック" panose="020B0600070205080204" pitchFamily="50" charset="-128"/>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362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effectLst/>
                        <a:latin typeface="ＭＳ Ｐゴシック" panose="020B0600070205080204" pitchFamily="50" charset="-128"/>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ＭＳ Ｐゴシック" panose="020B0600070205080204" pitchFamily="50" charset="-128"/>
                          <a:ea typeface="+mn-ea"/>
                        </a:rPr>
                        <a:t>▲</a:t>
                      </a: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en-US" altLang="ja-JP"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effectLst/>
                        <a:latin typeface="ＭＳ Ｐゴシック" panose="020B0600070205080204" pitchFamily="50" charset="-128"/>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ＭＳ Ｐゴシック" panose="020B0600070205080204" pitchFamily="50" charset="-128"/>
                          <a:ea typeface="+mn-ea"/>
                        </a:rPr>
                        <a:t>◎</a:t>
                      </a: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panose="020B0600070205080204" pitchFamily="50" charset="-128"/>
                          <a:ea typeface="+mn-ea"/>
                        </a:rPr>
                        <a:t>東北　近藤</a:t>
                      </a: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620">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effectLst/>
                        <a:latin typeface="ＭＳ Ｐゴシック" panose="020B0600070205080204" pitchFamily="50" charset="-128"/>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effectLst/>
                        <a:latin typeface="ＭＳ Ｐゴシック" panose="020B0600070205080204" pitchFamily="50" charset="-128"/>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ＭＳ Ｐゴシック" panose="020B0600070205080204" pitchFamily="50" charset="-128"/>
                          <a:ea typeface="+mn-ea"/>
                        </a:rPr>
                        <a:t>▲</a:t>
                      </a: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ＭＳ Ｐゴシック" panose="020B0600070205080204" pitchFamily="50" charset="-128"/>
                          <a:ea typeface="+mn-ea"/>
                        </a:rPr>
                        <a:t>◎</a:t>
                      </a: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panose="020B0600070205080204" pitchFamily="50" charset="-128"/>
                          <a:ea typeface="+mn-ea"/>
                        </a:rPr>
                        <a:t>東京　佐藤</a:t>
                      </a:r>
                      <a:endParaRPr lang="en-US" altLang="ja-JP" sz="900" b="0" i="0" u="none" strike="noStrike" dirty="0" smtClean="0">
                        <a:solidFill>
                          <a:srgbClr val="000000"/>
                        </a:solidFill>
                        <a:effectLst/>
                        <a:latin typeface="ＭＳ Ｐゴシック" panose="020B0600070205080204" pitchFamily="50" charset="-128"/>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620">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effectLst/>
                        <a:latin typeface="ＭＳ Ｐゴシック" panose="020B0600070205080204" pitchFamily="50" charset="-128"/>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effectLst/>
                        <a:latin typeface="ＭＳ Ｐゴシック" panose="020B0600070205080204" pitchFamily="50" charset="-128"/>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ＭＳ Ｐゴシック" panose="020B0600070205080204" pitchFamily="50" charset="-128"/>
                          <a:ea typeface="+mn-ea"/>
                        </a:rPr>
                        <a:t>○</a:t>
                      </a:r>
                      <a:endParaRPr lang="en-US" altLang="ja-JP" sz="1000" b="0" i="0" u="none" strike="noStrike" dirty="0" smtClean="0">
                        <a:solidFill>
                          <a:srgbClr val="000000"/>
                        </a:solidFill>
                        <a:effectLst/>
                        <a:latin typeface="ＭＳ Ｐゴシック" panose="020B0600070205080204" pitchFamily="50" charset="-128"/>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ＭＳ Ｐゴシック" panose="020B0600070205080204" pitchFamily="50" charset="-128"/>
                          <a:ea typeface="+mn-ea"/>
                        </a:rPr>
                        <a:t>◎</a:t>
                      </a: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ＭＳ Ｐゴシック" panose="020B0600070205080204" pitchFamily="50" charset="-128"/>
                          <a:ea typeface="+mn-ea"/>
                        </a:rPr>
                        <a:t>▲</a:t>
                      </a: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panose="020B0600070205080204" pitchFamily="50" charset="-128"/>
                          <a:ea typeface="+mn-ea"/>
                        </a:rPr>
                        <a:t>東京　吉田</a:t>
                      </a:r>
                      <a:endParaRPr lang="en-US" altLang="ja-JP" sz="900" b="0" i="0" u="none" strike="noStrike" dirty="0" smtClean="0">
                        <a:solidFill>
                          <a:srgbClr val="000000"/>
                        </a:solidFill>
                        <a:effectLst/>
                        <a:latin typeface="ＭＳ Ｐゴシック" panose="020B0600070205080204" pitchFamily="50" charset="-128"/>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620">
                <a:tc>
                  <a:txBody>
                    <a:bodyPr/>
                    <a:lstStyle/>
                    <a:p>
                      <a:pPr algn="ctr" fontAlgn="ct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effectLst/>
                        <a:latin typeface="ＭＳ Ｐゴシック" panose="020B0600070205080204" pitchFamily="50" charset="-128"/>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ＭＳ Ｐゴシック" panose="020B0600070205080204" pitchFamily="50" charset="-128"/>
                          <a:ea typeface="+mn-ea"/>
                        </a:rPr>
                        <a:t>○</a:t>
                      </a: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effectLst/>
                        <a:latin typeface="ＭＳ Ｐゴシック" panose="020B0600070205080204" pitchFamily="50" charset="-128"/>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panose="020B0600070205080204" pitchFamily="50" charset="-128"/>
                          <a:ea typeface="+mn-ea"/>
                        </a:rPr>
                        <a:t>名古屋　木村</a:t>
                      </a: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620">
                <a:tc>
                  <a:txBody>
                    <a:bodyPr/>
                    <a:lstStyle/>
                    <a:p>
                      <a:pPr algn="ctr" fontAlgn="ct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effectLst/>
                        <a:latin typeface="ＭＳ Ｐゴシック" panose="020B0600070205080204" pitchFamily="50" charset="-128"/>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effectLst/>
                        <a:latin typeface="ＭＳ Ｐゴシック" panose="020B0600070205080204" pitchFamily="50" charset="-128"/>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ＭＳ Ｐゴシック" panose="020B0600070205080204" pitchFamily="50" charset="-128"/>
                          <a:ea typeface="+mn-ea"/>
                        </a:rPr>
                        <a:t>◎</a:t>
                      </a: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panose="020B0600070205080204" pitchFamily="50" charset="-128"/>
                          <a:ea typeface="+mn-ea"/>
                        </a:rPr>
                        <a:t>名古屋　大西</a:t>
                      </a: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8386">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43.9</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39.8</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43.9</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36.9</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39.9</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44.8</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mn-ea"/>
                        </a:rPr>
                        <a:t>43.8</a:t>
                      </a:r>
                      <a:r>
                        <a:rPr lang="ja-JP" altLang="en-US" sz="1100" b="0" i="0" u="none" strike="noStrike" dirty="0" smtClean="0">
                          <a:solidFill>
                            <a:srgbClr val="000000"/>
                          </a:solidFill>
                          <a:effectLst/>
                          <a:latin typeface="ＭＳ Ｐゴシック" panose="020B0600070205080204" pitchFamily="50" charset="-128"/>
                          <a:ea typeface="+mn-ea"/>
                        </a:rPr>
                        <a:t>万</a:t>
                      </a:r>
                      <a:endParaRPr lang="en-US" altLang="ja-JP" sz="1100" b="0" i="0" u="none" strike="noStrike" dirty="0" smtClean="0">
                        <a:solidFill>
                          <a:srgbClr val="000000"/>
                        </a:solidFill>
                        <a:effectLst/>
                        <a:latin typeface="ＭＳ Ｐゴシック" panose="020B0600070205080204" pitchFamily="50" charset="-128"/>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49.9</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定価</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8386">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mn-ea"/>
                        </a:rPr>
                        <a:t>32,650</a:t>
                      </a:r>
                      <a:endPar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mn-ea"/>
                        </a:rPr>
                        <a:t>33.330</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24,490</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30,060</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31,810</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21,560</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37,050</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第一週</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平均アウト</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6303">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mn-ea"/>
                        </a:rPr>
                        <a:t>8,146</a:t>
                      </a:r>
                      <a:endPar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mn-ea"/>
                        </a:rPr>
                        <a:t>8,116</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2,967</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6,405</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5,192</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5,275</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13,856</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第一週目</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平均台粗利</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8000">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26,630</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25,790</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30,290</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37,600</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第二週目</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平均アウト</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620">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7,854</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8,342</a:t>
                      </a: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u="none" strike="noStrike" dirty="0" smtClean="0">
                          <a:effectLst/>
                          <a:latin typeface="+mn-ea"/>
                          <a:ea typeface="+mn-ea"/>
                        </a:rPr>
                        <a:t>4,390</a:t>
                      </a:r>
                      <a:endParaRPr lang="en-US" altLang="ja-JP" sz="1100" b="0" u="none" strike="noStrike" dirty="0" smtClean="0">
                        <a:effectLst/>
                        <a:latin typeface="+mn-ea"/>
                        <a:ea typeface="+mn-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13,387</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第二週目</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平均台粗利</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1582">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22,590</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23,360</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第三週目</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平均アウト</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7551">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6,899</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7,790</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altLang="ja-JP" sz="1100" b="0" u="none" strike="noStrike" dirty="0" smtClean="0">
                        <a:effectLst/>
                        <a:latin typeface="+mj-ea"/>
                        <a:ea typeface="+mj-ea"/>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第三週目</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平均台粗利</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832">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第四週目</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平均アウト</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5200">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第四週目</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平均台粗利</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904">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一ヶ月間</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平均アウト</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904">
                <a:tc>
                  <a:txBody>
                    <a:bodyPr/>
                    <a:lstStyle/>
                    <a:p>
                      <a:pPr algn="ctr"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一ヶ月間</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累計粗利</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904">
                <a:tc>
                  <a:txBody>
                    <a:bodyPr/>
                    <a:lstStyle/>
                    <a:p>
                      <a:pPr algn="ctr" fontAlgn="ctr"/>
                      <a:r>
                        <a:rPr lang="ja-JP" altLang="en-US" sz="1050" b="0" i="0" u="none" strike="noStrike" baseline="0" dirty="0" smtClean="0">
                          <a:solidFill>
                            <a:srgbClr val="000000"/>
                          </a:solidFill>
                          <a:effectLst/>
                          <a:latin typeface="ＭＳ Ｐゴシック" panose="020B0600070205080204" pitchFamily="50" charset="-128"/>
                          <a:ea typeface="ＭＳ Ｐゴシック" panose="020B0600070205080204" pitchFamily="50" charset="-128"/>
                        </a:rPr>
                        <a:t>万</a:t>
                      </a:r>
                      <a:endParaRPr lang="en-US" altLang="ja-JP" sz="1050" b="0" i="0" u="none" strike="noStrike" baseline="0"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1050" b="0" i="0" u="none" strike="noStrike" baseline="0" dirty="0" smtClean="0">
                          <a:solidFill>
                            <a:srgbClr val="000000"/>
                          </a:solidFill>
                          <a:effectLst/>
                          <a:latin typeface="ＭＳ Ｐゴシック" panose="020B0600070205080204" pitchFamily="50" charset="-128"/>
                          <a:ea typeface="ＭＳ Ｐゴシック" panose="020B0600070205080204" pitchFamily="50" charset="-128"/>
                        </a:rPr>
                        <a:t>万</a:t>
                      </a:r>
                      <a:endParaRPr lang="en-US" altLang="ja-JP" sz="1050" b="0" i="0" u="none" strike="noStrike" baseline="0"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en-US" altLang="ja-JP"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導入一ヶ月後</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中古相場</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904">
                <a:tc>
                  <a:txBody>
                    <a:bodyPr/>
                    <a:lstStyle/>
                    <a:p>
                      <a:pPr algn="ctr"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万</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総合ポイント</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904">
                <a:tc>
                  <a:txBody>
                    <a:bodyPr/>
                    <a:lstStyle/>
                    <a:p>
                      <a:pPr algn="ctr" fontAlgn="ctr"/>
                      <a:endParaRPr lang="ja-JP" altLang="en-US" sz="1600" b="1" i="1" u="sng"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6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6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6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6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6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6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6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最終着順</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4028" marR="4028" marT="40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1776" y="312976"/>
            <a:ext cx="1042966" cy="329545"/>
          </a:xfrm>
          <a:prstGeom prst="rect">
            <a:avLst/>
          </a:prstGeom>
        </p:spPr>
      </p:pic>
      <p:sp>
        <p:nvSpPr>
          <p:cNvPr id="7" name="テキスト ボックス 6"/>
          <p:cNvSpPr txBox="1"/>
          <p:nvPr/>
        </p:nvSpPr>
        <p:spPr>
          <a:xfrm>
            <a:off x="4752026" y="235391"/>
            <a:ext cx="1515533" cy="222497"/>
          </a:xfrm>
          <a:prstGeom prst="rect">
            <a:avLst/>
          </a:prstGeom>
          <a:noFill/>
        </p:spPr>
        <p:txBody>
          <a:bodyPr wrap="square" rtlCol="0">
            <a:spAutoFit/>
          </a:bodyPr>
          <a:lstStyle/>
          <a:p>
            <a:pPr algn="r"/>
            <a:r>
              <a:rPr lang="ja-JP" altLang="en-US" sz="846" dirty="0">
                <a:latin typeface="メイリオ" panose="020B0604030504040204" pitchFamily="50" charset="-128"/>
                <a:ea typeface="メイリオ" panose="020B0604030504040204" pitchFamily="50" charset="-128"/>
                <a:cs typeface="メイリオ" panose="020B0604030504040204" pitchFamily="50" charset="-128"/>
              </a:rPr>
              <a:t>最新台を勝手に大胆予想！</a:t>
            </a:r>
          </a:p>
        </p:txBody>
      </p:sp>
      <p:grpSp>
        <p:nvGrpSpPr>
          <p:cNvPr id="8" name="グループ化 7"/>
          <p:cNvGrpSpPr/>
          <p:nvPr/>
        </p:nvGrpSpPr>
        <p:grpSpPr>
          <a:xfrm>
            <a:off x="4674539" y="3142220"/>
            <a:ext cx="1998238" cy="378360"/>
            <a:chOff x="4740775" y="3259602"/>
            <a:chExt cx="1998238" cy="424368"/>
          </a:xfrm>
          <a:solidFill>
            <a:srgbClr val="F438D0"/>
          </a:solidFill>
        </p:grpSpPr>
        <p:sp>
          <p:nvSpPr>
            <p:cNvPr id="9" name="角丸四角形吹き出し 8"/>
            <p:cNvSpPr/>
            <p:nvPr/>
          </p:nvSpPr>
          <p:spPr>
            <a:xfrm>
              <a:off x="4740775" y="3259602"/>
              <a:ext cx="1998238" cy="424368"/>
            </a:xfrm>
            <a:prstGeom prst="wedgeRoundRectCallout">
              <a:avLst>
                <a:gd name="adj1" fmla="val -9628"/>
                <a:gd name="adj2" fmla="val -76739"/>
                <a:gd name="adj3" fmla="val 16667"/>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4801319" y="3283318"/>
              <a:ext cx="1704473" cy="346417"/>
              <a:chOff x="4801319" y="3233190"/>
              <a:chExt cx="1704473" cy="346417"/>
            </a:xfrm>
            <a:grpFill/>
          </p:grpSpPr>
          <p:sp>
            <p:nvSpPr>
              <p:cNvPr id="11" name="テキスト ボックス 10"/>
              <p:cNvSpPr txBox="1"/>
              <p:nvPr/>
            </p:nvSpPr>
            <p:spPr>
              <a:xfrm>
                <a:off x="4801319" y="3233190"/>
                <a:ext cx="769763" cy="233013"/>
              </a:xfrm>
              <a:prstGeom prst="rect">
                <a:avLst/>
              </a:prstGeom>
              <a:grpFill/>
            </p:spPr>
            <p:txBody>
              <a:bodyPr wrap="none" rtlCol="0">
                <a:spAutoFit/>
              </a:bodyPr>
              <a:lstStyle/>
              <a:p>
                <a:r>
                  <a:rPr lang="ja-JP" altLang="en-US" sz="914" dirty="0" smtClean="0">
                    <a:latin typeface="HGPｺﾞｼｯｸE" panose="020B0900000000000000" pitchFamily="50" charset="-128"/>
                    <a:ea typeface="HGPｺﾞｼｯｸE" panose="020B0900000000000000" pitchFamily="50" charset="-128"/>
                  </a:rPr>
                  <a:t>最注目機種</a:t>
                </a:r>
                <a:endParaRPr lang="en-US" altLang="ja-JP" sz="914" dirty="0">
                  <a:latin typeface="HGPｺﾞｼｯｸE" panose="020B0900000000000000" pitchFamily="50" charset="-128"/>
                  <a:ea typeface="HGPｺﾞｼｯｸE" panose="020B0900000000000000" pitchFamily="50" charset="-128"/>
                </a:endParaRPr>
              </a:p>
            </p:txBody>
          </p:sp>
          <p:sp>
            <p:nvSpPr>
              <p:cNvPr id="12" name="テキスト ボックス 11"/>
              <p:cNvSpPr txBox="1"/>
              <p:nvPr/>
            </p:nvSpPr>
            <p:spPr>
              <a:xfrm>
                <a:off x="5186200" y="3294815"/>
                <a:ext cx="1319592" cy="284792"/>
              </a:xfrm>
              <a:prstGeom prst="rect">
                <a:avLst/>
              </a:prstGeom>
              <a:noFill/>
            </p:spPr>
            <p:txBody>
              <a:bodyPr wrap="none" rtlCol="0">
                <a:spAutoFit/>
              </a:bodyPr>
              <a:lstStyle/>
              <a:p>
                <a:pPr lvl="1"/>
                <a:r>
                  <a:rPr lang="ja-JP" altLang="en-US" sz="1050" b="1" dirty="0">
                    <a:solidFill>
                      <a:schemeClr val="dk1"/>
                    </a:solidFill>
                    <a:latin typeface="HG創英角ｺﾞｼｯｸUB" panose="020B0909000000000000" pitchFamily="49" charset="-128"/>
                    <a:ea typeface="HG創英角ｺﾞｼｯｸUB" panose="020B0909000000000000" pitchFamily="49" charset="-128"/>
                  </a:rPr>
                  <a:t>巨人の星２</a:t>
                </a:r>
                <a:endParaRPr lang="ja-JP" altLang="en-US" sz="1050" b="1" dirty="0"/>
              </a:p>
            </p:txBody>
          </p:sp>
        </p:grpSp>
      </p:grpSp>
      <p:sp>
        <p:nvSpPr>
          <p:cNvPr id="13" name="テキスト ボックス 12"/>
          <p:cNvSpPr txBox="1"/>
          <p:nvPr/>
        </p:nvSpPr>
        <p:spPr>
          <a:xfrm>
            <a:off x="3753873" y="325404"/>
            <a:ext cx="1172468" cy="289310"/>
          </a:xfrm>
          <a:prstGeom prst="rect">
            <a:avLst/>
          </a:prstGeom>
          <a:noFill/>
        </p:spPr>
        <p:txBody>
          <a:bodyPr wrap="square" rtlCol="0">
            <a:spAutoFit/>
          </a:bodyPr>
          <a:lstStyle/>
          <a:p>
            <a:r>
              <a:rPr lang="ja-JP" altLang="en-US" sz="1280" dirty="0" smtClean="0">
                <a:solidFill>
                  <a:schemeClr val="bg1">
                    <a:lumMod val="95000"/>
                  </a:schemeClr>
                </a:solidFill>
                <a:latin typeface="AR Pゴシック体S" panose="020B0A00000000000000" pitchFamily="50" charset="-128"/>
                <a:ea typeface="AR Pゴシック体S" panose="020B0A00000000000000" pitchFamily="50" charset="-128"/>
              </a:rPr>
              <a:t>パチンコ</a:t>
            </a:r>
            <a:endParaRPr lang="ja-JP" altLang="en-US" sz="1280" dirty="0">
              <a:solidFill>
                <a:schemeClr val="bg1">
                  <a:lumMod val="95000"/>
                </a:schemeClr>
              </a:solidFill>
              <a:latin typeface="AR Pゴシック体S" panose="020B0A00000000000000" pitchFamily="50" charset="-128"/>
              <a:ea typeface="AR Pゴシック体S" panose="020B0A00000000000000" pitchFamily="50" charset="-128"/>
            </a:endParaRPr>
          </a:p>
        </p:txBody>
      </p:sp>
      <p:sp>
        <p:nvSpPr>
          <p:cNvPr id="14" name="テキスト ボックス 13"/>
          <p:cNvSpPr txBox="1"/>
          <p:nvPr/>
        </p:nvSpPr>
        <p:spPr>
          <a:xfrm>
            <a:off x="5784473" y="436217"/>
            <a:ext cx="478016" cy="190821"/>
          </a:xfrm>
          <a:prstGeom prst="rect">
            <a:avLst/>
          </a:prstGeom>
          <a:noFill/>
        </p:spPr>
        <p:txBody>
          <a:bodyPr wrap="none" rtlCol="0">
            <a:spAutoFit/>
          </a:bodyPr>
          <a:lstStyle/>
          <a:p>
            <a:r>
              <a:rPr lang="ja-JP" altLang="en-US" sz="640" dirty="0" smtClean="0">
                <a:solidFill>
                  <a:schemeClr val="bg1">
                    <a:lumMod val="95000"/>
                  </a:schemeClr>
                </a:solidFill>
              </a:rPr>
              <a:t>パチンコ</a:t>
            </a:r>
            <a:endParaRPr lang="ja-JP" altLang="en-US" sz="640" dirty="0">
              <a:solidFill>
                <a:schemeClr val="bg1">
                  <a:lumMod val="95000"/>
                </a:schemeClr>
              </a:solidFill>
            </a:endParaRPr>
          </a:p>
        </p:txBody>
      </p:sp>
      <p:cxnSp>
        <p:nvCxnSpPr>
          <p:cNvPr id="15" name="直線コネクタ 14"/>
          <p:cNvCxnSpPr/>
          <p:nvPr/>
        </p:nvCxnSpPr>
        <p:spPr>
          <a:xfrm>
            <a:off x="4752026" y="5693452"/>
            <a:ext cx="18771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835411" y="7602091"/>
            <a:ext cx="18771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835411" y="9849630"/>
            <a:ext cx="18771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34293" y="552453"/>
            <a:ext cx="2738250" cy="200055"/>
          </a:xfrm>
          <a:prstGeom prst="rect">
            <a:avLst/>
          </a:prstGeom>
          <a:noFill/>
        </p:spPr>
        <p:txBody>
          <a:bodyPr wrap="none" rtlCol="0">
            <a:spAutoFit/>
          </a:bodyPr>
          <a:lstStyle/>
          <a:p>
            <a:r>
              <a:rPr lang="en-US" altLang="ja-JP" sz="700" dirty="0" smtClean="0"/>
              <a:t>※</a:t>
            </a:r>
            <a:r>
              <a:rPr lang="ja-JP" altLang="en-US" sz="700" dirty="0" smtClean="0"/>
              <a:t>定価は通常値引と平均導入台数値引を計算して算出しています。</a:t>
            </a:r>
            <a:endParaRPr kumimoji="1" lang="ja-JP" altLang="en-US" sz="700" dirty="0"/>
          </a:p>
        </p:txBody>
      </p:sp>
      <p:sp>
        <p:nvSpPr>
          <p:cNvPr id="19" name="AutoShape 2" descr="「momotetu umi」の画像検索結果"/>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AutoShape 4" descr="「momotetu umi」の画像検索結果"/>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AutoShape 2" descr="「ひぐらしのなく頃に 叫」の画像検索結果"/>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テキスト ボックス 22"/>
          <p:cNvSpPr txBox="1"/>
          <p:nvPr/>
        </p:nvSpPr>
        <p:spPr>
          <a:xfrm>
            <a:off x="4596830" y="3548314"/>
            <a:ext cx="2154436" cy="2219804"/>
          </a:xfrm>
          <a:prstGeom prst="rect">
            <a:avLst/>
          </a:prstGeom>
          <a:noFill/>
        </p:spPr>
        <p:txBody>
          <a:bodyPr vert="eaVert" wrap="square" rtlCol="0">
            <a:spAutoFit/>
          </a:bodyPr>
          <a:lstStyle/>
          <a:p>
            <a:r>
              <a:rPr lang="ja-JP" altLang="en-US" sz="1600" dirty="0">
                <a:latin typeface="+mn-ea"/>
              </a:rPr>
              <a:t>★</a:t>
            </a:r>
            <a:r>
              <a:rPr lang="ja-JP" altLang="en-US" sz="1600" b="1" dirty="0" smtClean="0">
                <a:latin typeface="HGP創英角ｺﾞｼｯｸUB" panose="020B0900000000000000" pitchFamily="50" charset="-128"/>
                <a:ea typeface="HGP創英角ｺﾞｼｯｸUB" panose="020B0900000000000000" pitchFamily="50" charset="-128"/>
              </a:rPr>
              <a:t>出走</a:t>
            </a:r>
            <a:r>
              <a:rPr lang="en-US" altLang="ja-JP" sz="1600" b="1" dirty="0">
                <a:latin typeface="HGP創英角ｺﾞｼｯｸUB" panose="020B0900000000000000" pitchFamily="50" charset="-128"/>
                <a:ea typeface="HGP創英角ｺﾞｼｯｸUB" panose="020B0900000000000000" pitchFamily="50" charset="-128"/>
              </a:rPr>
              <a:t>2</a:t>
            </a:r>
            <a:r>
              <a:rPr lang="ja-JP" altLang="en-US" sz="1600" b="1" dirty="0" smtClean="0">
                <a:latin typeface="HGP創英角ｺﾞｼｯｸUB" panose="020B0900000000000000" pitchFamily="50" charset="-128"/>
                <a:ea typeface="HGP創英角ｺﾞｼｯｸUB" panose="020B0900000000000000" pitchFamily="50" charset="-128"/>
              </a:rPr>
              <a:t>週目！！</a:t>
            </a:r>
            <a:endParaRPr lang="en-US" altLang="ja-JP" sz="1600" b="1" dirty="0" smtClean="0">
              <a:latin typeface="HGP創英角ｺﾞｼｯｸUB" panose="020B0900000000000000" pitchFamily="50" charset="-128"/>
              <a:ea typeface="HGP創英角ｺﾞｼｯｸUB" panose="020B0900000000000000" pitchFamily="50" charset="-128"/>
            </a:endParaRPr>
          </a:p>
          <a:p>
            <a:r>
              <a:rPr lang="ja-JP" altLang="en-US" sz="1600" dirty="0"/>
              <a:t>今週から三機種が</a:t>
            </a:r>
            <a:r>
              <a:rPr lang="ja-JP" altLang="en-US" sz="1600" dirty="0" smtClean="0"/>
              <a:t>新たに</a:t>
            </a:r>
            <a:r>
              <a:rPr lang="ja-JP" altLang="en-US" sz="1600" dirty="0"/>
              <a:t>出走しました！三機種の中ではドラムゴルゴがまずまずの結果となりましたが、全体的にあまり良いとは言えない結果となって</a:t>
            </a:r>
            <a:r>
              <a:rPr lang="ja-JP" altLang="en-US" sz="1600" dirty="0" smtClean="0"/>
              <a:t>おります。</a:t>
            </a:r>
            <a:endParaRPr lang="ja-JP" altLang="en-US" sz="1600" dirty="0"/>
          </a:p>
        </p:txBody>
      </p:sp>
      <p:pic>
        <p:nvPicPr>
          <p:cNvPr id="27" name="Picture 13" descr="ãå·¨äººã®æï¼ãã±ã¡ãããã®ç»åæ¤ç´¢çµæ"/>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5411" y="2037527"/>
            <a:ext cx="1755652" cy="1003230"/>
          </a:xfrm>
          <a:prstGeom prst="rect">
            <a:avLst/>
          </a:prstGeom>
          <a:noFill/>
          <a:extLst>
            <a:ext uri="{909E8E84-426E-40DD-AFC4-6F175D3DCCD1}">
              <a14:hiddenFill xmlns:a14="http://schemas.microsoft.com/office/drawing/2010/main">
                <a:solidFill>
                  <a:srgbClr val="FFFFFF"/>
                </a:solidFill>
              </a14:hiddenFill>
            </a:ext>
          </a:extLst>
        </p:spPr>
      </p:pic>
      <p:sp>
        <p:nvSpPr>
          <p:cNvPr id="25" name="テキスト ボックス 24"/>
          <p:cNvSpPr txBox="1"/>
          <p:nvPr/>
        </p:nvSpPr>
        <p:spPr>
          <a:xfrm>
            <a:off x="6157448" y="5721187"/>
            <a:ext cx="677108" cy="1880904"/>
          </a:xfrm>
          <a:prstGeom prst="rect">
            <a:avLst/>
          </a:prstGeom>
          <a:noFill/>
        </p:spPr>
        <p:txBody>
          <a:bodyPr vert="eaVert" wrap="square" rtlCol="0">
            <a:spAutoFit/>
          </a:bodyPr>
          <a:lstStyle/>
          <a:p>
            <a:endParaRPr lang="en-US" altLang="ja-JP" sz="1600" dirty="0" smtClean="0"/>
          </a:p>
          <a:p>
            <a:endParaRPr lang="ja-JP" altLang="en-US" sz="1600" dirty="0"/>
          </a:p>
        </p:txBody>
      </p:sp>
      <p:sp>
        <p:nvSpPr>
          <p:cNvPr id="26" name="テキスト ボックス 25"/>
          <p:cNvSpPr txBox="1"/>
          <p:nvPr/>
        </p:nvSpPr>
        <p:spPr>
          <a:xfrm>
            <a:off x="4661147" y="5719763"/>
            <a:ext cx="2154436" cy="1882328"/>
          </a:xfrm>
          <a:prstGeom prst="rect">
            <a:avLst/>
          </a:prstGeom>
          <a:noFill/>
        </p:spPr>
        <p:txBody>
          <a:bodyPr vert="eaVert" wrap="square" rtlCol="0">
            <a:spAutoFit/>
          </a:bodyPr>
          <a:lstStyle/>
          <a:p>
            <a:r>
              <a:rPr lang="ja-JP" altLang="en-US" sz="1600" dirty="0" smtClean="0"/>
              <a:t>ドラムゴルゴですがＳＡＮＫＹＯのＶーＳＴＯＣＫ第二弾ということで第一弾で好評だったシンフォギアがあっただけに少し期待していたのですが、やはり最近の</a:t>
            </a:r>
            <a:endParaRPr lang="ja-JP" altLang="en-US" sz="1600" dirty="0"/>
          </a:p>
        </p:txBody>
      </p:sp>
      <p:sp>
        <p:nvSpPr>
          <p:cNvPr id="30" name="テキスト ボックス 29"/>
          <p:cNvSpPr txBox="1"/>
          <p:nvPr/>
        </p:nvSpPr>
        <p:spPr>
          <a:xfrm>
            <a:off x="4416621" y="7686196"/>
            <a:ext cx="2400657" cy="2219804"/>
          </a:xfrm>
          <a:prstGeom prst="rect">
            <a:avLst/>
          </a:prstGeom>
          <a:noFill/>
        </p:spPr>
        <p:txBody>
          <a:bodyPr vert="eaVert" wrap="square" rtlCol="0">
            <a:spAutoFit/>
          </a:bodyPr>
          <a:lstStyle/>
          <a:p>
            <a:r>
              <a:rPr lang="ja-JP" altLang="en-US" sz="1600" dirty="0" smtClean="0"/>
              <a:t>ユーザー</a:t>
            </a:r>
            <a:r>
              <a:rPr lang="ja-JP" altLang="en-US" sz="1600" dirty="0"/>
              <a:t>はあまりドラム式の台を好まない傾向にあるせいかあまり稼働が付きませんでした。個人的には普通の液晶機ならもっと面白くて、稼働が見込めたんじゃないのかなと思います</a:t>
            </a:r>
            <a:r>
              <a:rPr lang="ja-JP" altLang="en-US" sz="1600" dirty="0" smtClean="0"/>
              <a:t>。</a:t>
            </a:r>
            <a:endParaRPr lang="ja-JP" altLang="en-US" sz="1600" dirty="0"/>
          </a:p>
          <a:p>
            <a:endParaRPr lang="ja-JP" altLang="en-US" sz="1600" dirty="0"/>
          </a:p>
        </p:txBody>
      </p:sp>
    </p:spTree>
    <p:extLst>
      <p:ext uri="{BB962C8B-B14F-4D97-AF65-F5344CB8AC3E}">
        <p14:creationId xmlns:p14="http://schemas.microsoft.com/office/powerpoint/2010/main" val="18021907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90848</TotalTime>
  <Words>311</Words>
  <Application>Microsoft Office PowerPoint</Application>
  <PresentationFormat>A4 210 x 297 mm</PresentationFormat>
  <Paragraphs>145</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AR Pゴシック体S</vt:lpstr>
      <vt:lpstr>HGPｺﾞｼｯｸE</vt:lpstr>
      <vt:lpstr>HGP創英角ｺﾞｼｯｸUB</vt:lpstr>
      <vt:lpstr>HGP創英角ﾎﾟｯﾌﾟ体</vt:lpstr>
      <vt:lpstr>HG創英角ｺﾞｼｯｸUB</vt:lpstr>
      <vt:lpstr>ＭＳ Ｐゴシック</vt: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五十嵐 貴紀</dc:creator>
  <cp:lastModifiedBy>鈴木 京太</cp:lastModifiedBy>
  <cp:revision>727</cp:revision>
  <cp:lastPrinted>2018-01-10T08:48:04Z</cp:lastPrinted>
  <dcterms:created xsi:type="dcterms:W3CDTF">2015-02-25T05:15:00Z</dcterms:created>
  <dcterms:modified xsi:type="dcterms:W3CDTF">2018-10-26T20:25:45Z</dcterms:modified>
</cp:coreProperties>
</file>